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471" r:id="rId2"/>
    <p:sldId id="523" r:id="rId3"/>
    <p:sldId id="349" r:id="rId4"/>
    <p:sldId id="524" r:id="rId5"/>
    <p:sldId id="358" r:id="rId6"/>
    <p:sldId id="525" r:id="rId7"/>
    <p:sldId id="526" r:id="rId8"/>
    <p:sldId id="527" r:id="rId9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CA"/>
    <a:srgbClr val="5E2750"/>
    <a:srgbClr val="EB9700"/>
    <a:srgbClr val="FECB00"/>
    <a:srgbClr val="A8B400"/>
    <a:srgbClr val="007C92"/>
    <a:srgbClr val="9C2AA0"/>
    <a:srgbClr val="54575A"/>
    <a:srgbClr val="EA231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72" autoAdjust="0"/>
    <p:restoredTop sz="92639" autoAdjust="0"/>
  </p:normalViewPr>
  <p:slideViewPr>
    <p:cSldViewPr snapToGrid="0" snapToObjects="1" showGuides="1">
      <p:cViewPr>
        <p:scale>
          <a:sx n="90" d="100"/>
          <a:sy n="90" d="100"/>
        </p:scale>
        <p:origin x="66" y="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994170951345601E-2"/>
          <c:y val="3.8045822748406302E-2"/>
          <c:w val="0.87121952094987698"/>
          <c:h val="0.8488543223540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Apple Store (Mil R)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Apr-2018</c:v>
                </c:pt>
                <c:pt idx="1">
                  <c:v>May-2018</c:v>
                </c:pt>
                <c:pt idx="2">
                  <c:v>Jun-2018</c:v>
                </c:pt>
                <c:pt idx="3">
                  <c:v>Jul-2018</c:v>
                </c:pt>
                <c:pt idx="4">
                  <c:v>Aug-2018</c:v>
                </c:pt>
              </c:strCache>
            </c:strRef>
          </c:cat>
          <c:val>
            <c:numRef>
              <c:f>Sheet1!$B$2:$B$6</c:f>
              <c:numCache>
                <c:formatCode>_(* #,##0.00_);_(* \(#,##0.00\);_(* "-"??_);_(@_)</c:formatCode>
                <c:ptCount val="5"/>
                <c:pt idx="0">
                  <c:v>1.6</c:v>
                </c:pt>
                <c:pt idx="1">
                  <c:v>2.2000000000000002</c:v>
                </c:pt>
                <c:pt idx="2">
                  <c:v>2.4</c:v>
                </c:pt>
                <c:pt idx="3">
                  <c:v>2.5</c:v>
                </c:pt>
                <c:pt idx="4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E33-4530-8DA4-F00CC983632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535459280"/>
        <c:axId val="535456016"/>
      </c:barChart>
      <c:catAx>
        <c:axId val="5354592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5456016"/>
        <c:crosses val="autoZero"/>
        <c:auto val="1"/>
        <c:lblAlgn val="ctr"/>
        <c:lblOffset val="100"/>
        <c:noMultiLvlLbl val="0"/>
      </c:catAx>
      <c:valAx>
        <c:axId val="535456016"/>
        <c:scaling>
          <c:orientation val="minMax"/>
        </c:scaling>
        <c:delete val="1"/>
        <c:axPos val="l"/>
        <c:numFmt formatCode="_(* #,##0.00_);_(* \(#,##0.00\);_(* &quot;-&quot;??_);_(@_)" sourceLinked="1"/>
        <c:majorTickMark val="out"/>
        <c:minorTickMark val="none"/>
        <c:tickLblPos val="nextTo"/>
        <c:crossAx val="53545928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8372884689928088"/>
          <c:y val="9.596170522737521E-2"/>
          <c:w val="0.10591066087348927"/>
          <c:h val="0.318381074612369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994170951345601E-2"/>
          <c:y val="3.8045822748406302E-2"/>
          <c:w val="0.87121952094987698"/>
          <c:h val="0.8488543223540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Apple Store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Apr-2018</c:v>
                </c:pt>
                <c:pt idx="1">
                  <c:v>May-2018</c:v>
                </c:pt>
                <c:pt idx="2">
                  <c:v>Jun-2018</c:v>
                </c:pt>
                <c:pt idx="3">
                  <c:v>Jul-2018</c:v>
                </c:pt>
                <c:pt idx="4">
                  <c:v>Aug-2018</c:v>
                </c:pt>
              </c:strCache>
            </c:strRef>
          </c:cat>
          <c:val>
            <c:numRef>
              <c:f>Sheet1!$B$2:$B$6</c:f>
              <c:numCache>
                <c:formatCode>_ * #\ ##0_ ;_ * \-#\ ##0_ ;_ * "-"??_ ;_ @_ </c:formatCode>
                <c:ptCount val="5"/>
                <c:pt idx="0">
                  <c:v>7903</c:v>
                </c:pt>
                <c:pt idx="1">
                  <c:v>10326</c:v>
                </c:pt>
                <c:pt idx="2">
                  <c:v>11814</c:v>
                </c:pt>
                <c:pt idx="3">
                  <c:v>13616</c:v>
                </c:pt>
                <c:pt idx="4">
                  <c:v>15669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E33-4530-8DA4-F00CC983632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91289152"/>
        <c:axId val="391286432"/>
      </c:barChart>
      <c:catAx>
        <c:axId val="391289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91286432"/>
        <c:crosses val="autoZero"/>
        <c:auto val="1"/>
        <c:lblAlgn val="ctr"/>
        <c:lblOffset val="100"/>
        <c:noMultiLvlLbl val="0"/>
      </c:catAx>
      <c:valAx>
        <c:axId val="391286432"/>
        <c:scaling>
          <c:orientation val="minMax"/>
        </c:scaling>
        <c:delete val="1"/>
        <c:axPos val="l"/>
        <c:numFmt formatCode="_ * #\ ##0_ ;_ * \-#\ ##0_ ;_ * &quot;-&quot;??_ ;_ @_ " sourceLinked="1"/>
        <c:majorTickMark val="out"/>
        <c:minorTickMark val="none"/>
        <c:tickLblPos val="nextTo"/>
        <c:crossAx val="391289152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88372884689928088"/>
          <c:y val="9.596170522737521E-2"/>
          <c:w val="0.10591066087348927"/>
          <c:h val="0.31838107461236947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994170951345601E-2"/>
          <c:y val="3.8045822748406302E-2"/>
          <c:w val="0.87121952094987698"/>
          <c:h val="0.8488543223540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 Play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Apr-2018</c:v>
                </c:pt>
                <c:pt idx="1">
                  <c:v>May-2018</c:v>
                </c:pt>
                <c:pt idx="2">
                  <c:v>Jun-2018</c:v>
                </c:pt>
                <c:pt idx="3">
                  <c:v>Jul-2018</c:v>
                </c:pt>
                <c:pt idx="4">
                  <c:v>Aug-2018</c:v>
                </c:pt>
              </c:strCache>
            </c:strRef>
          </c:cat>
          <c:val>
            <c:numRef>
              <c:f>Sheet1!$B$2:$B$6</c:f>
              <c:numCache>
                <c:formatCode>_ * #\ ##0_ ;_ * \-#\ ##0_ ;_ * "-"??_ ;_ @_ </c:formatCode>
                <c:ptCount val="5"/>
                <c:pt idx="0">
                  <c:v>793056</c:v>
                </c:pt>
                <c:pt idx="1">
                  <c:v>1681237</c:v>
                </c:pt>
                <c:pt idx="2">
                  <c:v>1723243</c:v>
                </c:pt>
                <c:pt idx="3">
                  <c:v>1806078</c:v>
                </c:pt>
                <c:pt idx="4">
                  <c:v>1811699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E33-4530-8DA4-F00CC983632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45946448"/>
        <c:axId val="490388016"/>
      </c:barChart>
      <c:catAx>
        <c:axId val="3459464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388016"/>
        <c:crosses val="autoZero"/>
        <c:auto val="1"/>
        <c:lblAlgn val="ctr"/>
        <c:lblOffset val="100"/>
        <c:noMultiLvlLbl val="0"/>
      </c:catAx>
      <c:valAx>
        <c:axId val="490388016"/>
        <c:scaling>
          <c:orientation val="minMax"/>
        </c:scaling>
        <c:delete val="1"/>
        <c:axPos val="l"/>
        <c:numFmt formatCode="_ * #\ ##0_ ;_ * \-#\ ##0_ ;_ * &quot;-&quot;??_ ;_ @_ " sourceLinked="1"/>
        <c:majorTickMark val="out"/>
        <c:minorTickMark val="none"/>
        <c:tickLblPos val="nextTo"/>
        <c:crossAx val="34594644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6196775886756793"/>
          <c:y val="9.596170522737521E-2"/>
          <c:w val="0.12767180779071538"/>
          <c:h val="0.318381074612369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994170951345601E-2"/>
          <c:y val="3.8045822748406302E-2"/>
          <c:w val="0.87121952094987698"/>
          <c:h val="0.8488543223540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 Play (Mil R)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Apr-2018</c:v>
                </c:pt>
                <c:pt idx="1">
                  <c:v>May-2018</c:v>
                </c:pt>
                <c:pt idx="2">
                  <c:v>Jun-2018</c:v>
                </c:pt>
                <c:pt idx="3">
                  <c:v>Jul-2018</c:v>
                </c:pt>
                <c:pt idx="4">
                  <c:v>Aug-2018</c:v>
                </c:pt>
              </c:strCache>
            </c:strRef>
          </c:cat>
          <c:val>
            <c:numRef>
              <c:f>Sheet1!$B$2:$B$6</c:f>
              <c:numCache>
                <c:formatCode>_(* #,##0.00_);_(* \(#,##0.00\);_(* "-"??_);_(@_)</c:formatCode>
                <c:ptCount val="5"/>
                <c:pt idx="0">
                  <c:v>2.1</c:v>
                </c:pt>
                <c:pt idx="1">
                  <c:v>6</c:v>
                </c:pt>
                <c:pt idx="2">
                  <c:v>6.3</c:v>
                </c:pt>
                <c:pt idx="3">
                  <c:v>7.1</c:v>
                </c:pt>
                <c:pt idx="4">
                  <c:v>7.3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E33-4530-8DA4-F00CC983632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533231040"/>
        <c:axId val="533231584"/>
      </c:barChart>
      <c:catAx>
        <c:axId val="5332310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231584"/>
        <c:crosses val="autoZero"/>
        <c:auto val="1"/>
        <c:lblAlgn val="ctr"/>
        <c:lblOffset val="100"/>
        <c:noMultiLvlLbl val="0"/>
      </c:catAx>
      <c:valAx>
        <c:axId val="533231584"/>
        <c:scaling>
          <c:orientation val="minMax"/>
        </c:scaling>
        <c:delete val="1"/>
        <c:axPos val="l"/>
        <c:numFmt formatCode="_(* #,##0.00_);_(* \(#,##0.00\);_(* &quot;-&quot;??_);_(@_)" sourceLinked="1"/>
        <c:majorTickMark val="out"/>
        <c:minorTickMark val="none"/>
        <c:tickLblPos val="nextTo"/>
        <c:crossAx val="5332310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5190183390167296"/>
          <c:y val="9.596170522737521E-2"/>
          <c:w val="0.13773774042549383"/>
          <c:h val="0.318381074612369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12/09/2018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12/09/2018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0736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Propensity Modelling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Modelling to identify customers who might take up or buy a specific product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Contact the right customers with the right offer to the right channel at the right time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Vodacom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launced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the digital contents initiative 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Septemter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2017. The service amongst others include the ability to buy applications from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sevices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like Google Play and having the option to pay with airtime or get billed to your Vodacom contract.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The benefit to Vodacom is two-fold. There is a shared revenue agreement with the different service providers and as a result of purchasing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downlaoding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apps data usage also increases.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Since its inception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digitial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contents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intiative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has not used any advanced machine learning in or intelligent campaigns in order to target and expand this product offering and marketing this to new customers.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The purpose of this study is to determine if we are able to use machine learning and 3 months worth of historical data to train a model that will be able to predict and identify new customers to which Vodacom can expand and market the digital contents offering.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The scope of this project is focused on the Google Play service since that is where the most potential revenue lies. This can always be expanded to the other 8 digital channels like Netflix for example.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1938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9885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6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12 September 2018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12 September 2018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12 September 2018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A8D524-68A2-4395-A4A6-55646E807998}" type="datetime3">
              <a:rPr lang="en-US" smtClean="0"/>
              <a:t>12 September 2018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/>
              <a:t>12 September 2018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12 September 2018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12 September 2018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12 September 2018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12 September 2018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AC188-290C-4949-8FC0-898609ABB1F0}" type="datetime3">
              <a:rPr lang="en-US" smtClean="0"/>
              <a:t>12 September 2018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D9EA54-4CB4-474C-A174-137EC7F36B9E}" type="datetime3">
              <a:rPr lang="en-US" smtClean="0"/>
              <a:t>12 September 2018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AD47607F-D0CB-4AC6-9566-046428C59115}" type="datetime3">
              <a:rPr lang="en-US" smtClean="0"/>
              <a:pPr/>
              <a:t>12 September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0371" y="3136357"/>
            <a:ext cx="4953000" cy="461912"/>
          </a:xfrm>
        </p:spPr>
        <p:txBody>
          <a:bodyPr/>
          <a:lstStyle/>
          <a:p>
            <a:r>
              <a:rPr lang="en-US" dirty="0" smtClean="0"/>
              <a:t>Using ML to grow Vodacom Digital </a:t>
            </a:r>
            <a:r>
              <a:rPr lang="en-US" dirty="0"/>
              <a:t>S</a:t>
            </a:r>
            <a:r>
              <a:rPr lang="en-US" dirty="0" smtClean="0"/>
              <a:t>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285545" cy="682887"/>
          </a:xfrm>
        </p:spPr>
        <p:txBody>
          <a:bodyPr/>
          <a:lstStyle/>
          <a:p>
            <a:r>
              <a:rPr lang="en-GB" dirty="0"/>
              <a:t>Presented </a:t>
            </a:r>
            <a:r>
              <a:rPr lang="en-GB" dirty="0" smtClean="0"/>
              <a:t>by The </a:t>
            </a:r>
            <a:r>
              <a:rPr lang="en-GB" dirty="0" err="1" smtClean="0"/>
              <a:t>Meerkats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12 September 2018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879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Contents: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12 September 2018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 smtClean="0"/>
              <a:t>Introducing Team </a:t>
            </a:r>
            <a:r>
              <a:rPr lang="en-GB" dirty="0" err="1" smtClean="0"/>
              <a:t>Meerkats</a:t>
            </a:r>
            <a:endParaRPr lang="en-GB" dirty="0" smtClean="0"/>
          </a:p>
          <a:p>
            <a:r>
              <a:rPr lang="en-GB" dirty="0" smtClean="0"/>
              <a:t>Vodacom Digital Services </a:t>
            </a:r>
            <a:r>
              <a:rPr lang="en-GB" dirty="0" smtClean="0"/>
              <a:t>Background</a:t>
            </a:r>
          </a:p>
          <a:p>
            <a:r>
              <a:rPr lang="en-GB" dirty="0" smtClean="0"/>
              <a:t>Proposal – Target subscribers who might use this service</a:t>
            </a:r>
            <a:endParaRPr lang="en-GB" dirty="0" smtClean="0"/>
          </a:p>
          <a:p>
            <a:r>
              <a:rPr lang="en-GB" dirty="0" smtClean="0"/>
              <a:t>Building &amp; cleaning the dataset</a:t>
            </a:r>
          </a:p>
          <a:p>
            <a:r>
              <a:rPr lang="en-GB" dirty="0" smtClean="0"/>
              <a:t>Models </a:t>
            </a:r>
            <a:r>
              <a:rPr lang="en-GB" dirty="0" smtClean="0"/>
              <a:t>used</a:t>
            </a:r>
          </a:p>
          <a:p>
            <a:r>
              <a:rPr lang="en-GB" dirty="0" smtClean="0"/>
              <a:t>Results</a:t>
            </a:r>
          </a:p>
          <a:p>
            <a:r>
              <a:rPr lang="en-GB" dirty="0" smtClean="0"/>
              <a:t>Conclusion</a:t>
            </a:r>
            <a:endParaRPr lang="en-GB" dirty="0" smtClean="0"/>
          </a:p>
          <a:p>
            <a:pPr lvl="1"/>
            <a:r>
              <a:rPr lang="en-GB" dirty="0" smtClean="0"/>
              <a:t>Future Possibilities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18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/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81F715-3F48-49B0-9B71-D34516FF0A3F}" type="datetime3">
              <a:rPr lang="en-US" smtClean="0"/>
              <a:pPr/>
              <a:t>12 September 2018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 smtClean="0"/>
              <a:t>Team </a:t>
            </a:r>
            <a:r>
              <a:rPr lang="en-GB" dirty="0" err="1" smtClean="0"/>
              <a:t>Meerkats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4800" dirty="0" smtClean="0">
                <a:latin typeface="Chiller" panose="04020404031007020602" pitchFamily="82" charset="0"/>
              </a:rPr>
              <a:t>David </a:t>
            </a:r>
            <a:r>
              <a:rPr lang="en-GB" sz="4800" dirty="0" err="1" smtClean="0">
                <a:latin typeface="Chiller" panose="04020404031007020602" pitchFamily="82" charset="0"/>
              </a:rPr>
              <a:t>Gitahi</a:t>
            </a:r>
            <a:endParaRPr lang="en-GB" sz="4800" dirty="0" smtClean="0">
              <a:latin typeface="Chiller" panose="04020404031007020602" pitchFamily="82" charset="0"/>
            </a:endParaRPr>
          </a:p>
          <a:p>
            <a:pPr marL="0" indent="0" algn="ctr">
              <a:buNone/>
            </a:pPr>
            <a:r>
              <a:rPr lang="en-GB" sz="4800" dirty="0" smtClean="0">
                <a:latin typeface="Chiller" panose="04020404031007020602" pitchFamily="82" charset="0"/>
              </a:rPr>
              <a:t>Jenifer Pedro</a:t>
            </a:r>
          </a:p>
          <a:p>
            <a:pPr marL="0" indent="0" algn="ctr">
              <a:buNone/>
            </a:pPr>
            <a:r>
              <a:rPr lang="en-GB" sz="4800" dirty="0" smtClean="0">
                <a:latin typeface="Chiller" panose="04020404031007020602" pitchFamily="82" charset="0"/>
              </a:rPr>
              <a:t>Thomas </a:t>
            </a:r>
            <a:r>
              <a:rPr lang="en-GB" sz="4800" dirty="0" err="1" smtClean="0">
                <a:latin typeface="Chiller" panose="04020404031007020602" pitchFamily="82" charset="0"/>
              </a:rPr>
              <a:t>Lyimo</a:t>
            </a:r>
            <a:endParaRPr lang="en-GB" sz="4800" dirty="0" smtClean="0">
              <a:latin typeface="Chiller" panose="04020404031007020602" pitchFamily="82" charset="0"/>
            </a:endParaRPr>
          </a:p>
          <a:p>
            <a:pPr marL="0" indent="0" algn="ctr">
              <a:buNone/>
            </a:pPr>
            <a:r>
              <a:rPr lang="en-GB" sz="4800" dirty="0" smtClean="0">
                <a:latin typeface="Chiller" panose="04020404031007020602" pitchFamily="82" charset="0"/>
              </a:rPr>
              <a:t>Willem </a:t>
            </a:r>
            <a:r>
              <a:rPr lang="en-GB" sz="4800" dirty="0" err="1" smtClean="0">
                <a:latin typeface="Chiller" panose="04020404031007020602" pitchFamily="82" charset="0"/>
              </a:rPr>
              <a:t>Naudé</a:t>
            </a:r>
            <a:r>
              <a:rPr lang="en-GB" sz="4800" dirty="0" smtClean="0">
                <a:latin typeface="Chiller" panose="04020404031007020602" pitchFamily="82" charset="0"/>
              </a:rPr>
              <a:t>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273" y="108087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02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Vodacom Digital Services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12 September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Insert Confidentiality Level in slide footer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service i</a:t>
            </a:r>
            <a:r>
              <a:rPr lang="en-US" dirty="0" smtClean="0"/>
              <a:t>nclude </a:t>
            </a:r>
            <a:r>
              <a:rPr lang="en-US" dirty="0"/>
              <a:t>the ability to buy applications </a:t>
            </a:r>
            <a:r>
              <a:rPr lang="en-US" dirty="0" smtClean="0"/>
              <a:t>and other digital services using their Vodacom airtime or having it billed back to their monthly account</a:t>
            </a:r>
          </a:p>
          <a:p>
            <a:r>
              <a:rPr lang="en-US" dirty="0" smtClean="0"/>
              <a:t>Current services available: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Apple </a:t>
            </a:r>
            <a:r>
              <a:rPr lang="en-US" dirty="0"/>
              <a:t>Store 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GameMine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 Google Play Application 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NetFlix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ShowMax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 Video Play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benefit to Vodacom is two-fold. </a:t>
            </a:r>
            <a:endParaRPr lang="en-US" dirty="0" smtClean="0"/>
          </a:p>
          <a:p>
            <a:pPr lvl="1"/>
            <a:r>
              <a:rPr lang="en-US" dirty="0" smtClean="0"/>
              <a:t>There </a:t>
            </a:r>
            <a:r>
              <a:rPr lang="en-US" dirty="0"/>
              <a:t>is a shared revenue agreement with the different service </a:t>
            </a:r>
            <a:r>
              <a:rPr lang="en-US" dirty="0" smtClean="0"/>
              <a:t>providers</a:t>
            </a:r>
          </a:p>
          <a:p>
            <a:pPr lvl="1"/>
            <a:r>
              <a:rPr lang="en-US" dirty="0" smtClean="0"/>
              <a:t>With more apps downloaded data </a:t>
            </a:r>
            <a:r>
              <a:rPr lang="en-US" dirty="0"/>
              <a:t>usage also </a:t>
            </a:r>
            <a:r>
              <a:rPr lang="en-US" dirty="0" smtClean="0"/>
              <a:t>increases</a:t>
            </a:r>
          </a:p>
          <a:p>
            <a:r>
              <a:rPr lang="en-US" dirty="0" smtClean="0"/>
              <a:t>The benefit to the subscriber </a:t>
            </a:r>
          </a:p>
          <a:p>
            <a:pPr lvl="1"/>
            <a:r>
              <a:rPr lang="en-US" dirty="0" smtClean="0"/>
              <a:t>No need to submit credit card details via an app store or another service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436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Revenue vs. Subscribers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| Apple Store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079305"/>
              </p:ext>
            </p:extLst>
          </p:nvPr>
        </p:nvGraphicFramePr>
        <p:xfrm>
          <a:off x="250825" y="727815"/>
          <a:ext cx="5384431" cy="227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5315202"/>
              </p:ext>
            </p:extLst>
          </p:nvPr>
        </p:nvGraphicFramePr>
        <p:xfrm>
          <a:off x="3641356" y="2740481"/>
          <a:ext cx="4629519" cy="196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Oval Callout 15"/>
          <p:cNvSpPr/>
          <p:nvPr/>
        </p:nvSpPr>
        <p:spPr>
          <a:xfrm>
            <a:off x="6166884" y="893450"/>
            <a:ext cx="1212111" cy="892820"/>
          </a:xfrm>
          <a:prstGeom prst="wedgeEllipseCallout">
            <a:avLst>
              <a:gd name="adj1" fmla="val -92386"/>
              <a:gd name="adj2" fmla="val -12941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 smtClean="0">
                <a:solidFill>
                  <a:srgbClr val="34342B"/>
                </a:solidFill>
                <a:latin typeface="Vodafone Rg" pitchFamily="34" charset="0"/>
              </a:rPr>
              <a:t>Million Rand Revenue since inception</a:t>
            </a:r>
            <a:endParaRPr lang="en-ZA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2169041" y="3647154"/>
            <a:ext cx="1050445" cy="889432"/>
          </a:xfrm>
          <a:prstGeom prst="wedgeEllipseCallout">
            <a:avLst>
              <a:gd name="adj1" fmla="val 106601"/>
              <a:gd name="adj2" fmla="val -34983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 smtClean="0">
                <a:solidFill>
                  <a:srgbClr val="34342B"/>
                </a:solidFill>
                <a:latin typeface="Vodafone Rg" pitchFamily="34" charset="0"/>
              </a:rPr>
              <a:t>Number of Subscribers</a:t>
            </a:r>
            <a:endParaRPr lang="en-ZA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9" name="Explosion 1 18"/>
          <p:cNvSpPr/>
          <p:nvPr/>
        </p:nvSpPr>
        <p:spPr>
          <a:xfrm>
            <a:off x="174809" y="3124307"/>
            <a:ext cx="1771281" cy="1935125"/>
          </a:xfrm>
          <a:prstGeom prst="irregularSeal1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solidFill>
                  <a:srgbClr val="34342B"/>
                </a:solidFill>
                <a:latin typeface="Vodafone Rg" pitchFamily="34" charset="0"/>
              </a:rPr>
              <a:t>500 k </a:t>
            </a:r>
            <a:r>
              <a:rPr lang="en-US" sz="1000" dirty="0" smtClean="0">
                <a:solidFill>
                  <a:srgbClr val="34342B"/>
                </a:solidFill>
                <a:latin typeface="Vodafone Rg" pitchFamily="34" charset="0"/>
              </a:rPr>
              <a:t>subscribers visited Google Play since 1 Sept</a:t>
            </a:r>
            <a:endParaRPr lang="en-ZA" sz="1000" kern="1200" dirty="0" smtClean="0">
              <a:solidFill>
                <a:srgbClr val="34342B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29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5726015"/>
              </p:ext>
            </p:extLst>
          </p:nvPr>
        </p:nvGraphicFramePr>
        <p:xfrm>
          <a:off x="3572539" y="2881423"/>
          <a:ext cx="5252483" cy="1977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6250639"/>
              </p:ext>
            </p:extLst>
          </p:nvPr>
        </p:nvGraphicFramePr>
        <p:xfrm>
          <a:off x="250824" y="873126"/>
          <a:ext cx="5586450" cy="1880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vs. Subscribers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Google Play Store</a:t>
            </a:r>
            <a:r>
              <a:rPr lang="en-GB" dirty="0"/>
              <a:t/>
            </a:r>
            <a:br>
              <a:rPr lang="en-GB" dirty="0"/>
            </a:br>
            <a:endParaRPr lang="en-ZA" dirty="0"/>
          </a:p>
        </p:txBody>
      </p:sp>
      <p:sp>
        <p:nvSpPr>
          <p:cNvPr id="11" name="Oval Callout 10"/>
          <p:cNvSpPr/>
          <p:nvPr/>
        </p:nvSpPr>
        <p:spPr>
          <a:xfrm>
            <a:off x="6496493" y="1083249"/>
            <a:ext cx="1414130" cy="1087064"/>
          </a:xfrm>
          <a:prstGeom prst="wedgeEllipseCallout">
            <a:avLst>
              <a:gd name="adj1" fmla="val -96773"/>
              <a:gd name="adj2" fmla="val -29441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 smtClean="0">
                <a:solidFill>
                  <a:srgbClr val="34342B"/>
                </a:solidFill>
                <a:latin typeface="Vodafone Rg" pitchFamily="34" charset="0"/>
              </a:rPr>
              <a:t>Million Rand Revenue since inception</a:t>
            </a:r>
            <a:endParaRPr lang="en-ZA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Explosion 1 12"/>
          <p:cNvSpPr/>
          <p:nvPr/>
        </p:nvSpPr>
        <p:spPr>
          <a:xfrm>
            <a:off x="174809" y="3124307"/>
            <a:ext cx="1771281" cy="1935125"/>
          </a:xfrm>
          <a:prstGeom prst="irregularSeal1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solidFill>
                  <a:srgbClr val="34342B"/>
                </a:solidFill>
                <a:latin typeface="Vodafone Rg" pitchFamily="34" charset="0"/>
              </a:rPr>
              <a:t>7 Million </a:t>
            </a:r>
            <a:r>
              <a:rPr lang="en-US" sz="1000" dirty="0" smtClean="0">
                <a:solidFill>
                  <a:srgbClr val="34342B"/>
                </a:solidFill>
                <a:latin typeface="Vodafone Rg" pitchFamily="34" charset="0"/>
              </a:rPr>
              <a:t>subscribers visited Google Play since 1 Sept</a:t>
            </a:r>
            <a:endParaRPr lang="en-ZA" sz="1000" kern="1200" dirty="0" smtClean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2169041" y="3647154"/>
            <a:ext cx="1050445" cy="889432"/>
          </a:xfrm>
          <a:prstGeom prst="wedgeEllipseCallout">
            <a:avLst>
              <a:gd name="adj1" fmla="val 106601"/>
              <a:gd name="adj2" fmla="val -34983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 smtClean="0">
                <a:solidFill>
                  <a:srgbClr val="34342B"/>
                </a:solidFill>
                <a:latin typeface="Vodafone Rg" pitchFamily="34" charset="0"/>
              </a:rPr>
              <a:t>Number of Subscribers</a:t>
            </a:r>
            <a:endParaRPr lang="en-ZA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3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12 September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Insert Confidentiality Level in slide footer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2821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Future Possibilities 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12 September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Insert Confidentiality Level in slide footer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Run model against Apple subscribers</a:t>
            </a:r>
          </a:p>
          <a:p>
            <a:r>
              <a:rPr lang="en-US" dirty="0" smtClean="0"/>
              <a:t>Expand features to include actual subscriber visits to the various app stores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1411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</Words>
  <Application>Microsoft Office PowerPoint</Application>
  <PresentationFormat>On-screen Show (16:9)</PresentationFormat>
  <Paragraphs>72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Chiller</vt:lpstr>
      <vt:lpstr>Vodafone Rg</vt:lpstr>
      <vt:lpstr>Vodafone</vt:lpstr>
      <vt:lpstr>Using ML to grow Vodacom Digital Services</vt:lpstr>
      <vt:lpstr>Contents:</vt:lpstr>
      <vt:lpstr>Team Meerkats</vt:lpstr>
      <vt:lpstr>Vodacom Digital Services</vt:lpstr>
      <vt:lpstr>Revenue vs. Subscribers | Apple Store</vt:lpstr>
      <vt:lpstr>Revenue vs. Subscribers | Google Play Store </vt:lpstr>
      <vt:lpstr>Results</vt:lpstr>
      <vt:lpstr>Conclusion and Future Possibilities 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16x9 PowerPoint Template &amp; Usage</dc:title>
  <dc:creator/>
  <cp:lastModifiedBy/>
  <cp:revision>99</cp:revision>
  <cp:lastPrinted>2011-08-30T12:20:26Z</cp:lastPrinted>
  <dcterms:created xsi:type="dcterms:W3CDTF">2013-08-14T12:09:46Z</dcterms:created>
  <dcterms:modified xsi:type="dcterms:W3CDTF">2018-09-12T15:37:49Z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